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FA5910-78DA-4B7F-AEEA-1C0A41F9F87A}" type="doc">
      <dgm:prSet loTypeId="urn:microsoft.com/office/officeart/2005/8/layout/hierarchy2" loCatId="hierarchy" qsTypeId="urn:microsoft.com/office/officeart/2005/8/quickstyle/simple4" qsCatId="simple" csTypeId="urn:microsoft.com/office/officeart/2005/8/colors/colorful5" csCatId="colorful"/>
      <dgm:spPr/>
      <dgm:t>
        <a:bodyPr/>
        <a:lstStyle/>
        <a:p>
          <a:endParaRPr lang="en-US"/>
        </a:p>
      </dgm:t>
    </dgm:pt>
    <dgm:pt modelId="{4FFD9D2E-144F-4496-82B4-DBFB1F1CF959}">
      <dgm:prSet/>
      <dgm:spPr/>
      <dgm:t>
        <a:bodyPr/>
        <a:lstStyle/>
        <a:p>
          <a:r>
            <a:rPr lang="en-US" dirty="0"/>
            <a:t>Built useful models for the neighborhoods in Toronto according to the Venue Categories in the neighborhood</a:t>
          </a:r>
        </a:p>
      </dgm:t>
    </dgm:pt>
    <dgm:pt modelId="{B1A1C05F-E02B-4875-986F-027295F914BC}" type="parTrans" cxnId="{FCDF5044-0A06-4F72-9313-60ABF2F8ACD5}">
      <dgm:prSet/>
      <dgm:spPr/>
      <dgm:t>
        <a:bodyPr/>
        <a:lstStyle/>
        <a:p>
          <a:endParaRPr lang="en-US"/>
        </a:p>
      </dgm:t>
    </dgm:pt>
    <dgm:pt modelId="{4DF32967-0DB2-4708-9522-3005BDCE1AD4}" type="sibTrans" cxnId="{FCDF5044-0A06-4F72-9313-60ABF2F8ACD5}">
      <dgm:prSet/>
      <dgm:spPr/>
      <dgm:t>
        <a:bodyPr/>
        <a:lstStyle/>
        <a:p>
          <a:endParaRPr lang="en-US"/>
        </a:p>
      </dgm:t>
    </dgm:pt>
    <dgm:pt modelId="{3F582CA1-2B14-4D7D-8B07-1ACEB55367F7}">
      <dgm:prSet/>
      <dgm:spPr/>
      <dgm:t>
        <a:bodyPr/>
        <a:lstStyle/>
        <a:p>
          <a:r>
            <a:rPr lang="en-US"/>
            <a:t>Created a visual representation of the housing prices in Toronto using Choropleth map</a:t>
          </a:r>
        </a:p>
      </dgm:t>
    </dgm:pt>
    <dgm:pt modelId="{1A451048-0F84-49FA-B3FE-F92440243ED3}" type="parTrans" cxnId="{ACEDEF22-7774-4CE6-BD6D-AC073C7D5174}">
      <dgm:prSet/>
      <dgm:spPr/>
      <dgm:t>
        <a:bodyPr/>
        <a:lstStyle/>
        <a:p>
          <a:endParaRPr lang="en-US"/>
        </a:p>
      </dgm:t>
    </dgm:pt>
    <dgm:pt modelId="{A3F84FFC-9928-4323-8BE4-55740BC8E84E}" type="sibTrans" cxnId="{ACEDEF22-7774-4CE6-BD6D-AC073C7D5174}">
      <dgm:prSet/>
      <dgm:spPr/>
      <dgm:t>
        <a:bodyPr/>
        <a:lstStyle/>
        <a:p>
          <a:endParaRPr lang="en-US"/>
        </a:p>
      </dgm:t>
    </dgm:pt>
    <dgm:pt modelId="{193FBF01-F102-428B-B553-332CBFAD3456}">
      <dgm:prSet/>
      <dgm:spPr/>
      <dgm:t>
        <a:bodyPr/>
        <a:lstStyle/>
        <a:p>
          <a:r>
            <a:rPr lang="en-US"/>
            <a:t>Found the most affordable housing based on the person’s liking and the housing price in the neighborhood</a:t>
          </a:r>
        </a:p>
      </dgm:t>
    </dgm:pt>
    <dgm:pt modelId="{244C6A00-89FE-43A0-815D-B4FA5B988886}" type="parTrans" cxnId="{ADAE62B4-D2C1-491B-AA5E-230716073AE3}">
      <dgm:prSet/>
      <dgm:spPr/>
      <dgm:t>
        <a:bodyPr/>
        <a:lstStyle/>
        <a:p>
          <a:endParaRPr lang="en-US"/>
        </a:p>
      </dgm:t>
    </dgm:pt>
    <dgm:pt modelId="{113A93F7-DDDD-4AF0-A410-428B9596558A}" type="sibTrans" cxnId="{ADAE62B4-D2C1-491B-AA5E-230716073AE3}">
      <dgm:prSet/>
      <dgm:spPr/>
      <dgm:t>
        <a:bodyPr/>
        <a:lstStyle/>
        <a:p>
          <a:endParaRPr lang="en-US"/>
        </a:p>
      </dgm:t>
    </dgm:pt>
    <dgm:pt modelId="{2192A0B6-1512-4E60-903A-C0624348C783}">
      <dgm:prSet/>
      <dgm:spPr/>
      <dgm:t>
        <a:bodyPr/>
        <a:lstStyle/>
        <a:p>
          <a:r>
            <a:rPr lang="en-US"/>
            <a:t>Ideas include: </a:t>
          </a:r>
        </a:p>
      </dgm:t>
    </dgm:pt>
    <dgm:pt modelId="{9DB2E6DA-E82D-40DD-8AE7-33C80B2B7E2F}" type="parTrans" cxnId="{78644CA2-31E0-466E-8B69-8B9E4434E355}">
      <dgm:prSet/>
      <dgm:spPr/>
      <dgm:t>
        <a:bodyPr/>
        <a:lstStyle/>
        <a:p>
          <a:endParaRPr lang="en-US"/>
        </a:p>
      </dgm:t>
    </dgm:pt>
    <dgm:pt modelId="{9E472B34-3288-40D3-8848-75EF8FED51F5}" type="sibTrans" cxnId="{78644CA2-31E0-466E-8B69-8B9E4434E355}">
      <dgm:prSet/>
      <dgm:spPr/>
      <dgm:t>
        <a:bodyPr/>
        <a:lstStyle/>
        <a:p>
          <a:endParaRPr lang="en-US"/>
        </a:p>
      </dgm:t>
    </dgm:pt>
    <dgm:pt modelId="{3C1512CD-F30B-4AE1-8924-67EB94D0D827}">
      <dgm:prSet/>
      <dgm:spPr/>
      <dgm:t>
        <a:bodyPr/>
        <a:lstStyle/>
        <a:p>
          <a:r>
            <a:rPr lang="en-US"/>
            <a:t>Divide the maps by house types</a:t>
          </a:r>
        </a:p>
      </dgm:t>
    </dgm:pt>
    <dgm:pt modelId="{E6094D68-E387-4103-A80B-35F375D535A8}" type="parTrans" cxnId="{B3E30A46-1F76-412C-8F60-42DEE89065C5}">
      <dgm:prSet/>
      <dgm:spPr/>
      <dgm:t>
        <a:bodyPr/>
        <a:lstStyle/>
        <a:p>
          <a:endParaRPr lang="en-US"/>
        </a:p>
      </dgm:t>
    </dgm:pt>
    <dgm:pt modelId="{CB0FE5E7-A843-42B9-9A46-712DE6660407}" type="sibTrans" cxnId="{B3E30A46-1F76-412C-8F60-42DEE89065C5}">
      <dgm:prSet/>
      <dgm:spPr/>
      <dgm:t>
        <a:bodyPr/>
        <a:lstStyle/>
        <a:p>
          <a:endParaRPr lang="en-US"/>
        </a:p>
      </dgm:t>
    </dgm:pt>
    <dgm:pt modelId="{DD9AEA3E-32B8-4785-A683-65375FE99BCF}">
      <dgm:prSet/>
      <dgm:spPr/>
      <dgm:t>
        <a:bodyPr/>
        <a:lstStyle/>
        <a:p>
          <a:r>
            <a:rPr lang="en-US"/>
            <a:t>Include the desired venue from the Top 5 Categories (Not just from the top one)</a:t>
          </a:r>
        </a:p>
      </dgm:t>
    </dgm:pt>
    <dgm:pt modelId="{3E850F2D-FAB3-4C7D-B007-4CDEA32E9DAE}" type="parTrans" cxnId="{54A11AA0-E1B6-4A6A-8105-55F6B9C92DBB}">
      <dgm:prSet/>
      <dgm:spPr/>
      <dgm:t>
        <a:bodyPr/>
        <a:lstStyle/>
        <a:p>
          <a:endParaRPr lang="en-US"/>
        </a:p>
      </dgm:t>
    </dgm:pt>
    <dgm:pt modelId="{83090A37-DDC4-4D24-9650-9BDB06545439}" type="sibTrans" cxnId="{54A11AA0-E1B6-4A6A-8105-55F6B9C92DBB}">
      <dgm:prSet/>
      <dgm:spPr/>
      <dgm:t>
        <a:bodyPr/>
        <a:lstStyle/>
        <a:p>
          <a:endParaRPr lang="en-US"/>
        </a:p>
      </dgm:t>
    </dgm:pt>
    <dgm:pt modelId="{E90EC4B0-DA32-4008-8C40-D550BA25446C}">
      <dgm:prSet/>
      <dgm:spPr/>
      <dgm:t>
        <a:bodyPr/>
        <a:lstStyle/>
        <a:p>
          <a:r>
            <a:rPr lang="en-US"/>
            <a:t>Include other factors like safety, traffic, pollution, venue rating, distance from work etc. to find the best neighborhood</a:t>
          </a:r>
        </a:p>
      </dgm:t>
    </dgm:pt>
    <dgm:pt modelId="{AF9AE218-AA26-4524-8F79-0502A55D223D}" type="parTrans" cxnId="{D1A4EE93-5D7A-42DD-B53E-B8C7C2425E32}">
      <dgm:prSet/>
      <dgm:spPr/>
      <dgm:t>
        <a:bodyPr/>
        <a:lstStyle/>
        <a:p>
          <a:endParaRPr lang="en-US"/>
        </a:p>
      </dgm:t>
    </dgm:pt>
    <dgm:pt modelId="{2C6FAD53-1F84-49F8-9C9B-55586503FC8A}" type="sibTrans" cxnId="{D1A4EE93-5D7A-42DD-B53E-B8C7C2425E32}">
      <dgm:prSet/>
      <dgm:spPr/>
      <dgm:t>
        <a:bodyPr/>
        <a:lstStyle/>
        <a:p>
          <a:endParaRPr lang="en-US"/>
        </a:p>
      </dgm:t>
    </dgm:pt>
    <dgm:pt modelId="{A4FA58CB-081F-4303-9E90-EB4B84A33D99}" type="pres">
      <dgm:prSet presAssocID="{0EFA5910-78DA-4B7F-AEEA-1C0A41F9F87A}" presName="diagram" presStyleCnt="0">
        <dgm:presLayoutVars>
          <dgm:chPref val="1"/>
          <dgm:dir/>
          <dgm:animOne val="branch"/>
          <dgm:animLvl val="lvl"/>
          <dgm:resizeHandles val="exact"/>
        </dgm:presLayoutVars>
      </dgm:prSet>
      <dgm:spPr/>
    </dgm:pt>
    <dgm:pt modelId="{01799599-0ED2-4CE3-A432-A77D9BF7669D}" type="pres">
      <dgm:prSet presAssocID="{4FFD9D2E-144F-4496-82B4-DBFB1F1CF959}" presName="root1" presStyleCnt="0"/>
      <dgm:spPr/>
    </dgm:pt>
    <dgm:pt modelId="{31DB7FC1-DB40-4659-9ACC-8E57137A9412}" type="pres">
      <dgm:prSet presAssocID="{4FFD9D2E-144F-4496-82B4-DBFB1F1CF959}" presName="LevelOneTextNode" presStyleLbl="node0" presStyleIdx="0" presStyleCnt="4">
        <dgm:presLayoutVars>
          <dgm:chPref val="3"/>
        </dgm:presLayoutVars>
      </dgm:prSet>
      <dgm:spPr/>
    </dgm:pt>
    <dgm:pt modelId="{24446E61-A93A-4ED7-9C99-4F2E9DE186B0}" type="pres">
      <dgm:prSet presAssocID="{4FFD9D2E-144F-4496-82B4-DBFB1F1CF959}" presName="level2hierChild" presStyleCnt="0"/>
      <dgm:spPr/>
    </dgm:pt>
    <dgm:pt modelId="{1AD09E30-BDFE-47E4-AF63-4EC12E274B3E}" type="pres">
      <dgm:prSet presAssocID="{3F582CA1-2B14-4D7D-8B07-1ACEB55367F7}" presName="root1" presStyleCnt="0"/>
      <dgm:spPr/>
    </dgm:pt>
    <dgm:pt modelId="{3EFF7766-87DF-4A2C-83AA-E5062A515167}" type="pres">
      <dgm:prSet presAssocID="{3F582CA1-2B14-4D7D-8B07-1ACEB55367F7}" presName="LevelOneTextNode" presStyleLbl="node0" presStyleIdx="1" presStyleCnt="4">
        <dgm:presLayoutVars>
          <dgm:chPref val="3"/>
        </dgm:presLayoutVars>
      </dgm:prSet>
      <dgm:spPr/>
    </dgm:pt>
    <dgm:pt modelId="{1CF591E6-4AFA-452A-90B2-5195AB754935}" type="pres">
      <dgm:prSet presAssocID="{3F582CA1-2B14-4D7D-8B07-1ACEB55367F7}" presName="level2hierChild" presStyleCnt="0"/>
      <dgm:spPr/>
    </dgm:pt>
    <dgm:pt modelId="{C6726ED3-D28F-405C-9A3D-8F6EBDB7A148}" type="pres">
      <dgm:prSet presAssocID="{193FBF01-F102-428B-B553-332CBFAD3456}" presName="root1" presStyleCnt="0"/>
      <dgm:spPr/>
    </dgm:pt>
    <dgm:pt modelId="{D78AC825-5463-4725-8470-8EE60171AA9B}" type="pres">
      <dgm:prSet presAssocID="{193FBF01-F102-428B-B553-332CBFAD3456}" presName="LevelOneTextNode" presStyleLbl="node0" presStyleIdx="2" presStyleCnt="4">
        <dgm:presLayoutVars>
          <dgm:chPref val="3"/>
        </dgm:presLayoutVars>
      </dgm:prSet>
      <dgm:spPr/>
    </dgm:pt>
    <dgm:pt modelId="{501DC624-A723-4A6F-B18A-6EA387302148}" type="pres">
      <dgm:prSet presAssocID="{193FBF01-F102-428B-B553-332CBFAD3456}" presName="level2hierChild" presStyleCnt="0"/>
      <dgm:spPr/>
    </dgm:pt>
    <dgm:pt modelId="{7D56F242-81F2-4DAB-8B53-479D05486BCF}" type="pres">
      <dgm:prSet presAssocID="{2192A0B6-1512-4E60-903A-C0624348C783}" presName="root1" presStyleCnt="0"/>
      <dgm:spPr/>
    </dgm:pt>
    <dgm:pt modelId="{D8B92683-16B7-4FE1-BE52-1B40FADD790A}" type="pres">
      <dgm:prSet presAssocID="{2192A0B6-1512-4E60-903A-C0624348C783}" presName="LevelOneTextNode" presStyleLbl="node0" presStyleIdx="3" presStyleCnt="4">
        <dgm:presLayoutVars>
          <dgm:chPref val="3"/>
        </dgm:presLayoutVars>
      </dgm:prSet>
      <dgm:spPr/>
    </dgm:pt>
    <dgm:pt modelId="{FDC021F6-A248-4435-A652-377ABFF669DA}" type="pres">
      <dgm:prSet presAssocID="{2192A0B6-1512-4E60-903A-C0624348C783}" presName="level2hierChild" presStyleCnt="0"/>
      <dgm:spPr/>
    </dgm:pt>
    <dgm:pt modelId="{090CC0DC-A581-4889-BDCE-F559FA6F3F5D}" type="pres">
      <dgm:prSet presAssocID="{E6094D68-E387-4103-A80B-35F375D535A8}" presName="conn2-1" presStyleLbl="parChTrans1D2" presStyleIdx="0" presStyleCnt="3"/>
      <dgm:spPr/>
    </dgm:pt>
    <dgm:pt modelId="{B87751A5-2A45-49B1-A3AD-D2BE4E91B641}" type="pres">
      <dgm:prSet presAssocID="{E6094D68-E387-4103-A80B-35F375D535A8}" presName="connTx" presStyleLbl="parChTrans1D2" presStyleIdx="0" presStyleCnt="3"/>
      <dgm:spPr/>
    </dgm:pt>
    <dgm:pt modelId="{253CC172-1687-4F77-A806-C08E197E3C43}" type="pres">
      <dgm:prSet presAssocID="{3C1512CD-F30B-4AE1-8924-67EB94D0D827}" presName="root2" presStyleCnt="0"/>
      <dgm:spPr/>
    </dgm:pt>
    <dgm:pt modelId="{863EE8B9-BDF5-4205-BFB3-75F344532FAE}" type="pres">
      <dgm:prSet presAssocID="{3C1512CD-F30B-4AE1-8924-67EB94D0D827}" presName="LevelTwoTextNode" presStyleLbl="node2" presStyleIdx="0" presStyleCnt="3">
        <dgm:presLayoutVars>
          <dgm:chPref val="3"/>
        </dgm:presLayoutVars>
      </dgm:prSet>
      <dgm:spPr/>
    </dgm:pt>
    <dgm:pt modelId="{0921FD1A-2901-4F1A-B758-0200097C7724}" type="pres">
      <dgm:prSet presAssocID="{3C1512CD-F30B-4AE1-8924-67EB94D0D827}" presName="level3hierChild" presStyleCnt="0"/>
      <dgm:spPr/>
    </dgm:pt>
    <dgm:pt modelId="{F6D0B919-1162-46FF-86A5-79780C4141F6}" type="pres">
      <dgm:prSet presAssocID="{3E850F2D-FAB3-4C7D-B007-4CDEA32E9DAE}" presName="conn2-1" presStyleLbl="parChTrans1D2" presStyleIdx="1" presStyleCnt="3"/>
      <dgm:spPr/>
    </dgm:pt>
    <dgm:pt modelId="{03549D8A-6061-46AD-9F58-C7DD716FE5E1}" type="pres">
      <dgm:prSet presAssocID="{3E850F2D-FAB3-4C7D-B007-4CDEA32E9DAE}" presName="connTx" presStyleLbl="parChTrans1D2" presStyleIdx="1" presStyleCnt="3"/>
      <dgm:spPr/>
    </dgm:pt>
    <dgm:pt modelId="{D348F500-3E49-4F9B-8A3D-4C0FF183962F}" type="pres">
      <dgm:prSet presAssocID="{DD9AEA3E-32B8-4785-A683-65375FE99BCF}" presName="root2" presStyleCnt="0"/>
      <dgm:spPr/>
    </dgm:pt>
    <dgm:pt modelId="{1BE13EE7-3086-4044-87AD-B886EF3C6506}" type="pres">
      <dgm:prSet presAssocID="{DD9AEA3E-32B8-4785-A683-65375FE99BCF}" presName="LevelTwoTextNode" presStyleLbl="node2" presStyleIdx="1" presStyleCnt="3">
        <dgm:presLayoutVars>
          <dgm:chPref val="3"/>
        </dgm:presLayoutVars>
      </dgm:prSet>
      <dgm:spPr/>
    </dgm:pt>
    <dgm:pt modelId="{D2496887-96BA-458F-A5EC-CCD265E3A3B6}" type="pres">
      <dgm:prSet presAssocID="{DD9AEA3E-32B8-4785-A683-65375FE99BCF}" presName="level3hierChild" presStyleCnt="0"/>
      <dgm:spPr/>
    </dgm:pt>
    <dgm:pt modelId="{BD93103E-C465-4FBA-971A-D4F184DE09F6}" type="pres">
      <dgm:prSet presAssocID="{AF9AE218-AA26-4524-8F79-0502A55D223D}" presName="conn2-1" presStyleLbl="parChTrans1D2" presStyleIdx="2" presStyleCnt="3"/>
      <dgm:spPr/>
    </dgm:pt>
    <dgm:pt modelId="{05CB9D6B-C5E6-4AA3-9A8C-BD6C424F8627}" type="pres">
      <dgm:prSet presAssocID="{AF9AE218-AA26-4524-8F79-0502A55D223D}" presName="connTx" presStyleLbl="parChTrans1D2" presStyleIdx="2" presStyleCnt="3"/>
      <dgm:spPr/>
    </dgm:pt>
    <dgm:pt modelId="{8F743944-67D2-428A-B593-3BC4478EFB70}" type="pres">
      <dgm:prSet presAssocID="{E90EC4B0-DA32-4008-8C40-D550BA25446C}" presName="root2" presStyleCnt="0"/>
      <dgm:spPr/>
    </dgm:pt>
    <dgm:pt modelId="{016C8359-8320-4E24-9EE0-59E970E9A714}" type="pres">
      <dgm:prSet presAssocID="{E90EC4B0-DA32-4008-8C40-D550BA25446C}" presName="LevelTwoTextNode" presStyleLbl="node2" presStyleIdx="2" presStyleCnt="3">
        <dgm:presLayoutVars>
          <dgm:chPref val="3"/>
        </dgm:presLayoutVars>
      </dgm:prSet>
      <dgm:spPr/>
    </dgm:pt>
    <dgm:pt modelId="{8A7183F7-E929-401F-88FC-9643FF1894B9}" type="pres">
      <dgm:prSet presAssocID="{E90EC4B0-DA32-4008-8C40-D550BA25446C}" presName="level3hierChild" presStyleCnt="0"/>
      <dgm:spPr/>
    </dgm:pt>
  </dgm:ptLst>
  <dgm:cxnLst>
    <dgm:cxn modelId="{F24B0309-1B46-4AD7-A1EF-A8E71C6D40C9}" type="presOf" srcId="{AF9AE218-AA26-4524-8F79-0502A55D223D}" destId="{BD93103E-C465-4FBA-971A-D4F184DE09F6}" srcOrd="0" destOrd="0" presId="urn:microsoft.com/office/officeart/2005/8/layout/hierarchy2"/>
    <dgm:cxn modelId="{33517C0F-BC10-47A4-B5CB-7936E2DEEF4F}" type="presOf" srcId="{193FBF01-F102-428B-B553-332CBFAD3456}" destId="{D78AC825-5463-4725-8470-8EE60171AA9B}" srcOrd="0" destOrd="0" presId="urn:microsoft.com/office/officeart/2005/8/layout/hierarchy2"/>
    <dgm:cxn modelId="{A3F46C1C-7A1E-40D4-81C3-E524C533960F}" type="presOf" srcId="{E90EC4B0-DA32-4008-8C40-D550BA25446C}" destId="{016C8359-8320-4E24-9EE0-59E970E9A714}" srcOrd="0" destOrd="0" presId="urn:microsoft.com/office/officeart/2005/8/layout/hierarchy2"/>
    <dgm:cxn modelId="{ACEDEF22-7774-4CE6-BD6D-AC073C7D5174}" srcId="{0EFA5910-78DA-4B7F-AEEA-1C0A41F9F87A}" destId="{3F582CA1-2B14-4D7D-8B07-1ACEB55367F7}" srcOrd="1" destOrd="0" parTransId="{1A451048-0F84-49FA-B3FE-F92440243ED3}" sibTransId="{A3F84FFC-9928-4323-8BE4-55740BC8E84E}"/>
    <dgm:cxn modelId="{452B7F41-3F4D-4165-82A8-4E1737699EA8}" type="presOf" srcId="{0EFA5910-78DA-4B7F-AEEA-1C0A41F9F87A}" destId="{A4FA58CB-081F-4303-9E90-EB4B84A33D99}" srcOrd="0" destOrd="0" presId="urn:microsoft.com/office/officeart/2005/8/layout/hierarchy2"/>
    <dgm:cxn modelId="{FCDF5044-0A06-4F72-9313-60ABF2F8ACD5}" srcId="{0EFA5910-78DA-4B7F-AEEA-1C0A41F9F87A}" destId="{4FFD9D2E-144F-4496-82B4-DBFB1F1CF959}" srcOrd="0" destOrd="0" parTransId="{B1A1C05F-E02B-4875-986F-027295F914BC}" sibTransId="{4DF32967-0DB2-4708-9522-3005BDCE1AD4}"/>
    <dgm:cxn modelId="{B3E30A46-1F76-412C-8F60-42DEE89065C5}" srcId="{2192A0B6-1512-4E60-903A-C0624348C783}" destId="{3C1512CD-F30B-4AE1-8924-67EB94D0D827}" srcOrd="0" destOrd="0" parTransId="{E6094D68-E387-4103-A80B-35F375D535A8}" sibTransId="{CB0FE5E7-A843-42B9-9A46-712DE6660407}"/>
    <dgm:cxn modelId="{48622A54-5F25-4D40-9BEA-E17B618CD9E0}" type="presOf" srcId="{3C1512CD-F30B-4AE1-8924-67EB94D0D827}" destId="{863EE8B9-BDF5-4205-BFB3-75F344532FAE}" srcOrd="0" destOrd="0" presId="urn:microsoft.com/office/officeart/2005/8/layout/hierarchy2"/>
    <dgm:cxn modelId="{5C393480-0825-4CDC-99A8-5CD101B860B9}" type="presOf" srcId="{2192A0B6-1512-4E60-903A-C0624348C783}" destId="{D8B92683-16B7-4FE1-BE52-1B40FADD790A}" srcOrd="0" destOrd="0" presId="urn:microsoft.com/office/officeart/2005/8/layout/hierarchy2"/>
    <dgm:cxn modelId="{4F39F68F-F6AD-42A3-82F7-0DFA0E83107C}" type="presOf" srcId="{3E850F2D-FAB3-4C7D-B007-4CDEA32E9DAE}" destId="{03549D8A-6061-46AD-9F58-C7DD716FE5E1}" srcOrd="1" destOrd="0" presId="urn:microsoft.com/office/officeart/2005/8/layout/hierarchy2"/>
    <dgm:cxn modelId="{D7BC2A90-ABE5-43C1-881E-409728D47C09}" type="presOf" srcId="{E6094D68-E387-4103-A80B-35F375D535A8}" destId="{090CC0DC-A581-4889-BDCE-F559FA6F3F5D}" srcOrd="0" destOrd="0" presId="urn:microsoft.com/office/officeart/2005/8/layout/hierarchy2"/>
    <dgm:cxn modelId="{929B0E92-B477-4786-A9BE-284B04250505}" type="presOf" srcId="{E6094D68-E387-4103-A80B-35F375D535A8}" destId="{B87751A5-2A45-49B1-A3AD-D2BE4E91B641}" srcOrd="1" destOrd="0" presId="urn:microsoft.com/office/officeart/2005/8/layout/hierarchy2"/>
    <dgm:cxn modelId="{D1A4EE93-5D7A-42DD-B53E-B8C7C2425E32}" srcId="{2192A0B6-1512-4E60-903A-C0624348C783}" destId="{E90EC4B0-DA32-4008-8C40-D550BA25446C}" srcOrd="2" destOrd="0" parTransId="{AF9AE218-AA26-4524-8F79-0502A55D223D}" sibTransId="{2C6FAD53-1F84-49F8-9C9B-55586503FC8A}"/>
    <dgm:cxn modelId="{D38AC594-05C9-4E75-B270-A09E18EB1BCF}" type="presOf" srcId="{4FFD9D2E-144F-4496-82B4-DBFB1F1CF959}" destId="{31DB7FC1-DB40-4659-9ACC-8E57137A9412}" srcOrd="0" destOrd="0" presId="urn:microsoft.com/office/officeart/2005/8/layout/hierarchy2"/>
    <dgm:cxn modelId="{54A11AA0-E1B6-4A6A-8105-55F6B9C92DBB}" srcId="{2192A0B6-1512-4E60-903A-C0624348C783}" destId="{DD9AEA3E-32B8-4785-A683-65375FE99BCF}" srcOrd="1" destOrd="0" parTransId="{3E850F2D-FAB3-4C7D-B007-4CDEA32E9DAE}" sibTransId="{83090A37-DDC4-4D24-9650-9BDB06545439}"/>
    <dgm:cxn modelId="{78644CA2-31E0-466E-8B69-8B9E4434E355}" srcId="{0EFA5910-78DA-4B7F-AEEA-1C0A41F9F87A}" destId="{2192A0B6-1512-4E60-903A-C0624348C783}" srcOrd="3" destOrd="0" parTransId="{9DB2E6DA-E82D-40DD-8AE7-33C80B2B7E2F}" sibTransId="{9E472B34-3288-40D3-8848-75EF8FED51F5}"/>
    <dgm:cxn modelId="{AF5DDCA8-C54E-4121-951F-90483D65E146}" type="presOf" srcId="{3E850F2D-FAB3-4C7D-B007-4CDEA32E9DAE}" destId="{F6D0B919-1162-46FF-86A5-79780C4141F6}" srcOrd="0" destOrd="0" presId="urn:microsoft.com/office/officeart/2005/8/layout/hierarchy2"/>
    <dgm:cxn modelId="{ADAE62B4-D2C1-491B-AA5E-230716073AE3}" srcId="{0EFA5910-78DA-4B7F-AEEA-1C0A41F9F87A}" destId="{193FBF01-F102-428B-B553-332CBFAD3456}" srcOrd="2" destOrd="0" parTransId="{244C6A00-89FE-43A0-815D-B4FA5B988886}" sibTransId="{113A93F7-DDDD-4AF0-A410-428B9596558A}"/>
    <dgm:cxn modelId="{D62B44B5-6E72-4029-9AB0-0749C83587EF}" type="presOf" srcId="{3F582CA1-2B14-4D7D-8B07-1ACEB55367F7}" destId="{3EFF7766-87DF-4A2C-83AA-E5062A515167}" srcOrd="0" destOrd="0" presId="urn:microsoft.com/office/officeart/2005/8/layout/hierarchy2"/>
    <dgm:cxn modelId="{DC1A6ECC-5AD5-450A-B675-915505797613}" type="presOf" srcId="{DD9AEA3E-32B8-4785-A683-65375FE99BCF}" destId="{1BE13EE7-3086-4044-87AD-B886EF3C6506}" srcOrd="0" destOrd="0" presId="urn:microsoft.com/office/officeart/2005/8/layout/hierarchy2"/>
    <dgm:cxn modelId="{9D76E8E8-43CA-43B2-8EA7-91203E1D0AFC}" type="presOf" srcId="{AF9AE218-AA26-4524-8F79-0502A55D223D}" destId="{05CB9D6B-C5E6-4AA3-9A8C-BD6C424F8627}" srcOrd="1" destOrd="0" presId="urn:microsoft.com/office/officeart/2005/8/layout/hierarchy2"/>
    <dgm:cxn modelId="{E17338DF-9E04-4143-9094-6682D4D9C2F4}" type="presParOf" srcId="{A4FA58CB-081F-4303-9E90-EB4B84A33D99}" destId="{01799599-0ED2-4CE3-A432-A77D9BF7669D}" srcOrd="0" destOrd="0" presId="urn:microsoft.com/office/officeart/2005/8/layout/hierarchy2"/>
    <dgm:cxn modelId="{D90129A8-95D8-40A1-947D-EDECBACD7443}" type="presParOf" srcId="{01799599-0ED2-4CE3-A432-A77D9BF7669D}" destId="{31DB7FC1-DB40-4659-9ACC-8E57137A9412}" srcOrd="0" destOrd="0" presId="urn:microsoft.com/office/officeart/2005/8/layout/hierarchy2"/>
    <dgm:cxn modelId="{6CF59048-E5A2-4066-A88D-697EC98FAAE4}" type="presParOf" srcId="{01799599-0ED2-4CE3-A432-A77D9BF7669D}" destId="{24446E61-A93A-4ED7-9C99-4F2E9DE186B0}" srcOrd="1" destOrd="0" presId="urn:microsoft.com/office/officeart/2005/8/layout/hierarchy2"/>
    <dgm:cxn modelId="{A914D526-C3D0-49F9-8DC7-15684DE49F2C}" type="presParOf" srcId="{A4FA58CB-081F-4303-9E90-EB4B84A33D99}" destId="{1AD09E30-BDFE-47E4-AF63-4EC12E274B3E}" srcOrd="1" destOrd="0" presId="urn:microsoft.com/office/officeart/2005/8/layout/hierarchy2"/>
    <dgm:cxn modelId="{FDE895D8-3416-4CD8-B46D-AC07C3626A99}" type="presParOf" srcId="{1AD09E30-BDFE-47E4-AF63-4EC12E274B3E}" destId="{3EFF7766-87DF-4A2C-83AA-E5062A515167}" srcOrd="0" destOrd="0" presId="urn:microsoft.com/office/officeart/2005/8/layout/hierarchy2"/>
    <dgm:cxn modelId="{52FFB52E-BF02-4495-9983-56C1840D1C2A}" type="presParOf" srcId="{1AD09E30-BDFE-47E4-AF63-4EC12E274B3E}" destId="{1CF591E6-4AFA-452A-90B2-5195AB754935}" srcOrd="1" destOrd="0" presId="urn:microsoft.com/office/officeart/2005/8/layout/hierarchy2"/>
    <dgm:cxn modelId="{E7353B5C-CED0-4B5F-B948-0A0205688462}" type="presParOf" srcId="{A4FA58CB-081F-4303-9E90-EB4B84A33D99}" destId="{C6726ED3-D28F-405C-9A3D-8F6EBDB7A148}" srcOrd="2" destOrd="0" presId="urn:microsoft.com/office/officeart/2005/8/layout/hierarchy2"/>
    <dgm:cxn modelId="{18AEC8B7-AE17-40B4-8C86-01B7262E3687}" type="presParOf" srcId="{C6726ED3-D28F-405C-9A3D-8F6EBDB7A148}" destId="{D78AC825-5463-4725-8470-8EE60171AA9B}" srcOrd="0" destOrd="0" presId="urn:microsoft.com/office/officeart/2005/8/layout/hierarchy2"/>
    <dgm:cxn modelId="{ED47FCF4-2520-49BE-B6D5-2781D5F2DA16}" type="presParOf" srcId="{C6726ED3-D28F-405C-9A3D-8F6EBDB7A148}" destId="{501DC624-A723-4A6F-B18A-6EA387302148}" srcOrd="1" destOrd="0" presId="urn:microsoft.com/office/officeart/2005/8/layout/hierarchy2"/>
    <dgm:cxn modelId="{3A89D1B6-DA48-4D66-AFA3-E7FF8F3FE9B4}" type="presParOf" srcId="{A4FA58CB-081F-4303-9E90-EB4B84A33D99}" destId="{7D56F242-81F2-4DAB-8B53-479D05486BCF}" srcOrd="3" destOrd="0" presId="urn:microsoft.com/office/officeart/2005/8/layout/hierarchy2"/>
    <dgm:cxn modelId="{495F7A4C-5DA8-4803-8BCC-204D5DB5B4F4}" type="presParOf" srcId="{7D56F242-81F2-4DAB-8B53-479D05486BCF}" destId="{D8B92683-16B7-4FE1-BE52-1B40FADD790A}" srcOrd="0" destOrd="0" presId="urn:microsoft.com/office/officeart/2005/8/layout/hierarchy2"/>
    <dgm:cxn modelId="{D258B26A-85BB-4C6D-B2DA-1519C8BB0386}" type="presParOf" srcId="{7D56F242-81F2-4DAB-8B53-479D05486BCF}" destId="{FDC021F6-A248-4435-A652-377ABFF669DA}" srcOrd="1" destOrd="0" presId="urn:microsoft.com/office/officeart/2005/8/layout/hierarchy2"/>
    <dgm:cxn modelId="{2D43FADC-B2D6-46DD-8481-BB6D55FE3450}" type="presParOf" srcId="{FDC021F6-A248-4435-A652-377ABFF669DA}" destId="{090CC0DC-A581-4889-BDCE-F559FA6F3F5D}" srcOrd="0" destOrd="0" presId="urn:microsoft.com/office/officeart/2005/8/layout/hierarchy2"/>
    <dgm:cxn modelId="{CA8E4935-B922-4150-B51F-62C7C09B5D78}" type="presParOf" srcId="{090CC0DC-A581-4889-BDCE-F559FA6F3F5D}" destId="{B87751A5-2A45-49B1-A3AD-D2BE4E91B641}" srcOrd="0" destOrd="0" presId="urn:microsoft.com/office/officeart/2005/8/layout/hierarchy2"/>
    <dgm:cxn modelId="{80F905E6-87EA-4398-AFEF-31D0988A005D}" type="presParOf" srcId="{FDC021F6-A248-4435-A652-377ABFF669DA}" destId="{253CC172-1687-4F77-A806-C08E197E3C43}" srcOrd="1" destOrd="0" presId="urn:microsoft.com/office/officeart/2005/8/layout/hierarchy2"/>
    <dgm:cxn modelId="{9CBF3D13-7D33-4508-A672-101EC8642B0E}" type="presParOf" srcId="{253CC172-1687-4F77-A806-C08E197E3C43}" destId="{863EE8B9-BDF5-4205-BFB3-75F344532FAE}" srcOrd="0" destOrd="0" presId="urn:microsoft.com/office/officeart/2005/8/layout/hierarchy2"/>
    <dgm:cxn modelId="{69B9F6B3-EA0C-4785-A5AC-6178077DA29F}" type="presParOf" srcId="{253CC172-1687-4F77-A806-C08E197E3C43}" destId="{0921FD1A-2901-4F1A-B758-0200097C7724}" srcOrd="1" destOrd="0" presId="urn:microsoft.com/office/officeart/2005/8/layout/hierarchy2"/>
    <dgm:cxn modelId="{FE7A41F9-9C0F-4031-B596-FE1FFEAB7C55}" type="presParOf" srcId="{FDC021F6-A248-4435-A652-377ABFF669DA}" destId="{F6D0B919-1162-46FF-86A5-79780C4141F6}" srcOrd="2" destOrd="0" presId="urn:microsoft.com/office/officeart/2005/8/layout/hierarchy2"/>
    <dgm:cxn modelId="{686701FC-BB81-4608-B7AA-46C9DE1F4118}" type="presParOf" srcId="{F6D0B919-1162-46FF-86A5-79780C4141F6}" destId="{03549D8A-6061-46AD-9F58-C7DD716FE5E1}" srcOrd="0" destOrd="0" presId="urn:microsoft.com/office/officeart/2005/8/layout/hierarchy2"/>
    <dgm:cxn modelId="{D6430255-0BD6-4D2B-A1F3-86896C2824DF}" type="presParOf" srcId="{FDC021F6-A248-4435-A652-377ABFF669DA}" destId="{D348F500-3E49-4F9B-8A3D-4C0FF183962F}" srcOrd="3" destOrd="0" presId="urn:microsoft.com/office/officeart/2005/8/layout/hierarchy2"/>
    <dgm:cxn modelId="{05511C9F-E252-4AFF-B615-C9B05CCCC3F8}" type="presParOf" srcId="{D348F500-3E49-4F9B-8A3D-4C0FF183962F}" destId="{1BE13EE7-3086-4044-87AD-B886EF3C6506}" srcOrd="0" destOrd="0" presId="urn:microsoft.com/office/officeart/2005/8/layout/hierarchy2"/>
    <dgm:cxn modelId="{8ED47C0D-1090-4032-BFFF-F7235250D7EC}" type="presParOf" srcId="{D348F500-3E49-4F9B-8A3D-4C0FF183962F}" destId="{D2496887-96BA-458F-A5EC-CCD265E3A3B6}" srcOrd="1" destOrd="0" presId="urn:microsoft.com/office/officeart/2005/8/layout/hierarchy2"/>
    <dgm:cxn modelId="{612EFD5A-FA37-4F2F-BAA2-D551D779FD07}" type="presParOf" srcId="{FDC021F6-A248-4435-A652-377ABFF669DA}" destId="{BD93103E-C465-4FBA-971A-D4F184DE09F6}" srcOrd="4" destOrd="0" presId="urn:microsoft.com/office/officeart/2005/8/layout/hierarchy2"/>
    <dgm:cxn modelId="{99BB012A-A323-4DAC-A288-26BA08A50808}" type="presParOf" srcId="{BD93103E-C465-4FBA-971A-D4F184DE09F6}" destId="{05CB9D6B-C5E6-4AA3-9A8C-BD6C424F8627}" srcOrd="0" destOrd="0" presId="urn:microsoft.com/office/officeart/2005/8/layout/hierarchy2"/>
    <dgm:cxn modelId="{20AD4B90-15E3-47B7-B27B-1213C6BCF077}" type="presParOf" srcId="{FDC021F6-A248-4435-A652-377ABFF669DA}" destId="{8F743944-67D2-428A-B593-3BC4478EFB70}" srcOrd="5" destOrd="0" presId="urn:microsoft.com/office/officeart/2005/8/layout/hierarchy2"/>
    <dgm:cxn modelId="{FC1EA9AD-6FCF-4F6C-88E0-2C1940881E6D}" type="presParOf" srcId="{8F743944-67D2-428A-B593-3BC4478EFB70}" destId="{016C8359-8320-4E24-9EE0-59E970E9A714}" srcOrd="0" destOrd="0" presId="urn:microsoft.com/office/officeart/2005/8/layout/hierarchy2"/>
    <dgm:cxn modelId="{F6D847BF-497E-4083-BB7B-74E1B1584CEB}" type="presParOf" srcId="{8F743944-67D2-428A-B593-3BC4478EFB70}" destId="{8A7183F7-E929-401F-88FC-9643FF1894B9}"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B7FC1-DB40-4659-9ACC-8E57137A9412}">
      <dsp:nvSpPr>
        <dsp:cNvPr id="0" name=""/>
        <dsp:cNvSpPr/>
      </dsp:nvSpPr>
      <dsp:spPr>
        <a:xfrm>
          <a:off x="1062507" y="1730"/>
          <a:ext cx="2108148" cy="1054074"/>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Built useful models for the neighborhoods in Toronto according to the Venue Categories in the neighborhood</a:t>
          </a:r>
        </a:p>
      </dsp:txBody>
      <dsp:txXfrm>
        <a:off x="1093380" y="32603"/>
        <a:ext cx="2046402" cy="992328"/>
      </dsp:txXfrm>
    </dsp:sp>
    <dsp:sp modelId="{3EFF7766-87DF-4A2C-83AA-E5062A515167}">
      <dsp:nvSpPr>
        <dsp:cNvPr id="0" name=""/>
        <dsp:cNvSpPr/>
      </dsp:nvSpPr>
      <dsp:spPr>
        <a:xfrm>
          <a:off x="1062507" y="1213915"/>
          <a:ext cx="2108148" cy="1054074"/>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Created a visual representation of the housing prices in Toronto using Choropleth map</a:t>
          </a:r>
        </a:p>
      </dsp:txBody>
      <dsp:txXfrm>
        <a:off x="1093380" y="1244788"/>
        <a:ext cx="2046402" cy="992328"/>
      </dsp:txXfrm>
    </dsp:sp>
    <dsp:sp modelId="{D78AC825-5463-4725-8470-8EE60171AA9B}">
      <dsp:nvSpPr>
        <dsp:cNvPr id="0" name=""/>
        <dsp:cNvSpPr/>
      </dsp:nvSpPr>
      <dsp:spPr>
        <a:xfrm>
          <a:off x="1062507" y="2426101"/>
          <a:ext cx="2108148" cy="1054074"/>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Found the most affordable housing based on the person’s liking and the housing price in the neighborhood</a:t>
          </a:r>
        </a:p>
      </dsp:txBody>
      <dsp:txXfrm>
        <a:off x="1093380" y="2456974"/>
        <a:ext cx="2046402" cy="992328"/>
      </dsp:txXfrm>
    </dsp:sp>
    <dsp:sp modelId="{D8B92683-16B7-4FE1-BE52-1B40FADD790A}">
      <dsp:nvSpPr>
        <dsp:cNvPr id="0" name=""/>
        <dsp:cNvSpPr/>
      </dsp:nvSpPr>
      <dsp:spPr>
        <a:xfrm>
          <a:off x="1062507" y="3638286"/>
          <a:ext cx="2108148" cy="1054074"/>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Ideas include: </a:t>
          </a:r>
        </a:p>
      </dsp:txBody>
      <dsp:txXfrm>
        <a:off x="1093380" y="3669159"/>
        <a:ext cx="2046402" cy="992328"/>
      </dsp:txXfrm>
    </dsp:sp>
    <dsp:sp modelId="{090CC0DC-A581-4889-BDCE-F559FA6F3F5D}">
      <dsp:nvSpPr>
        <dsp:cNvPr id="0" name=""/>
        <dsp:cNvSpPr/>
      </dsp:nvSpPr>
      <dsp:spPr>
        <a:xfrm rot="18289469">
          <a:off x="2853963" y="3543169"/>
          <a:ext cx="1476644" cy="32124"/>
        </a:xfrm>
        <a:custGeom>
          <a:avLst/>
          <a:gdLst/>
          <a:ahLst/>
          <a:cxnLst/>
          <a:rect l="0" t="0" r="0" b="0"/>
          <a:pathLst>
            <a:path>
              <a:moveTo>
                <a:pt x="0" y="16062"/>
              </a:moveTo>
              <a:lnTo>
                <a:pt x="1476644" y="16062"/>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55369" y="3522315"/>
        <a:ext cx="73832" cy="73832"/>
      </dsp:txXfrm>
    </dsp:sp>
    <dsp:sp modelId="{863EE8B9-BDF5-4205-BFB3-75F344532FAE}">
      <dsp:nvSpPr>
        <dsp:cNvPr id="0" name=""/>
        <dsp:cNvSpPr/>
      </dsp:nvSpPr>
      <dsp:spPr>
        <a:xfrm>
          <a:off x="4013915" y="2426101"/>
          <a:ext cx="2108148" cy="1054074"/>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Divide the maps by house types</a:t>
          </a:r>
        </a:p>
      </dsp:txBody>
      <dsp:txXfrm>
        <a:off x="4044788" y="2456974"/>
        <a:ext cx="2046402" cy="992328"/>
      </dsp:txXfrm>
    </dsp:sp>
    <dsp:sp modelId="{F6D0B919-1162-46FF-86A5-79780C4141F6}">
      <dsp:nvSpPr>
        <dsp:cNvPr id="0" name=""/>
        <dsp:cNvSpPr/>
      </dsp:nvSpPr>
      <dsp:spPr>
        <a:xfrm>
          <a:off x="3170656" y="4149261"/>
          <a:ext cx="843259" cy="32124"/>
        </a:xfrm>
        <a:custGeom>
          <a:avLst/>
          <a:gdLst/>
          <a:ahLst/>
          <a:cxnLst/>
          <a:rect l="0" t="0" r="0" b="0"/>
          <a:pathLst>
            <a:path>
              <a:moveTo>
                <a:pt x="0" y="16062"/>
              </a:moveTo>
              <a:lnTo>
                <a:pt x="843259" y="16062"/>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71204" y="4144242"/>
        <a:ext cx="42162" cy="42162"/>
      </dsp:txXfrm>
    </dsp:sp>
    <dsp:sp modelId="{1BE13EE7-3086-4044-87AD-B886EF3C6506}">
      <dsp:nvSpPr>
        <dsp:cNvPr id="0" name=""/>
        <dsp:cNvSpPr/>
      </dsp:nvSpPr>
      <dsp:spPr>
        <a:xfrm>
          <a:off x="4013915" y="3638286"/>
          <a:ext cx="2108148" cy="1054074"/>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Include the desired venue from the Top 5 Categories (Not just from the top one)</a:t>
          </a:r>
        </a:p>
      </dsp:txBody>
      <dsp:txXfrm>
        <a:off x="4044788" y="3669159"/>
        <a:ext cx="2046402" cy="992328"/>
      </dsp:txXfrm>
    </dsp:sp>
    <dsp:sp modelId="{BD93103E-C465-4FBA-971A-D4F184DE09F6}">
      <dsp:nvSpPr>
        <dsp:cNvPr id="0" name=""/>
        <dsp:cNvSpPr/>
      </dsp:nvSpPr>
      <dsp:spPr>
        <a:xfrm rot="3310531">
          <a:off x="2853963" y="4755354"/>
          <a:ext cx="1476644" cy="32124"/>
        </a:xfrm>
        <a:custGeom>
          <a:avLst/>
          <a:gdLst/>
          <a:ahLst/>
          <a:cxnLst/>
          <a:rect l="0" t="0" r="0" b="0"/>
          <a:pathLst>
            <a:path>
              <a:moveTo>
                <a:pt x="0" y="16062"/>
              </a:moveTo>
              <a:lnTo>
                <a:pt x="1476644" y="16062"/>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55369" y="4734500"/>
        <a:ext cx="73832" cy="73832"/>
      </dsp:txXfrm>
    </dsp:sp>
    <dsp:sp modelId="{016C8359-8320-4E24-9EE0-59E970E9A714}">
      <dsp:nvSpPr>
        <dsp:cNvPr id="0" name=""/>
        <dsp:cNvSpPr/>
      </dsp:nvSpPr>
      <dsp:spPr>
        <a:xfrm>
          <a:off x="4013915" y="4850472"/>
          <a:ext cx="2108148" cy="1054074"/>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Include other factors like safety, traffic, pollution, venue rating, distance from work etc. to find the best neighborhood</a:t>
          </a:r>
        </a:p>
      </dsp:txBody>
      <dsp:txXfrm>
        <a:off x="4044788" y="4881345"/>
        <a:ext cx="2046402" cy="9923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12062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093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120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10596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4648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811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697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2918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0706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9491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7121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239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350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7524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8786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93835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225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4/13/2020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31220645"/>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5" r:id="rId12"/>
    <p:sldLayoutId id="2147483710" r:id="rId13"/>
    <p:sldLayoutId id="2147483711" r:id="rId14"/>
    <p:sldLayoutId id="2147483712" r:id="rId15"/>
    <p:sldLayoutId id="2147483713" r:id="rId16"/>
    <p:sldLayoutId id="2147483714"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hyperlink" Target="https://open.toronto.ca/dataset/neighbourhoods/" TargetMode="External"/><Relationship Id="rId2" Type="http://schemas.openxmlformats.org/officeDocument/2006/relationships/hyperlink" Target="https://toronto.listing.ca/real-estate-prices-by-community.ht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F114D0-C633-4D1E-996C-4414727DF5B3}"/>
              </a:ext>
            </a:extLst>
          </p:cNvPr>
          <p:cNvPicPr>
            <a:picLocks noChangeAspect="1"/>
          </p:cNvPicPr>
          <p:nvPr/>
        </p:nvPicPr>
        <p:blipFill rotWithShape="1">
          <a:blip r:embed="rId3"/>
          <a:srcRect l="14475" r="29969"/>
          <a:stretch/>
        </p:blipFill>
        <p:spPr>
          <a:xfrm>
            <a:off x="20" y="10"/>
            <a:ext cx="6095973" cy="6857990"/>
          </a:xfrm>
          <a:prstGeom prst="rect">
            <a:avLst/>
          </a:prstGeom>
        </p:spPr>
      </p:pic>
      <p:pic>
        <p:nvPicPr>
          <p:cNvPr id="4" name="Picture 3">
            <a:extLst>
              <a:ext uri="{FF2B5EF4-FFF2-40B4-BE49-F238E27FC236}">
                <a16:creationId xmlns:a16="http://schemas.microsoft.com/office/drawing/2014/main" id="{6B6002A8-546F-47FD-B800-C7587853C02D}"/>
              </a:ext>
            </a:extLst>
          </p:cNvPr>
          <p:cNvPicPr>
            <a:picLocks noChangeAspect="1"/>
          </p:cNvPicPr>
          <p:nvPr/>
        </p:nvPicPr>
        <p:blipFill rotWithShape="1">
          <a:blip r:embed="rId4"/>
          <a:srcRect l="5574" r="5574"/>
          <a:stretch/>
        </p:blipFill>
        <p:spPr>
          <a:xfrm>
            <a:off x="6106743" y="10"/>
            <a:ext cx="6093476" cy="6857990"/>
          </a:xfrm>
          <a:prstGeom prst="rect">
            <a:avLst/>
          </a:prstGeom>
        </p:spPr>
      </p:pic>
      <p:cxnSp>
        <p:nvCxnSpPr>
          <p:cNvPr id="17" name="Straight Connector 9">
            <a:extLst>
              <a:ext uri="{FF2B5EF4-FFF2-40B4-BE49-F238E27FC236}">
                <a16:creationId xmlns:a16="http://schemas.microsoft.com/office/drawing/2014/main" id="{8ED54D2E-9084-414D-BA11-DDE7F4A588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0963"/>
            <a:ext cx="0" cy="685800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sp useBgFill="1">
        <p:nvSpPr>
          <p:cNvPr id="12"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82E6C91-8A64-4C21-8992-D83A953A5A6F}"/>
              </a:ext>
            </a:extLst>
          </p:cNvPr>
          <p:cNvSpPr>
            <a:spLocks noGrp="1"/>
          </p:cNvSpPr>
          <p:nvPr>
            <p:ph type="ctrTitle"/>
          </p:nvPr>
        </p:nvSpPr>
        <p:spPr>
          <a:xfrm>
            <a:off x="2480733" y="2074339"/>
            <a:ext cx="7219954" cy="1828801"/>
          </a:xfrm>
        </p:spPr>
        <p:txBody>
          <a:bodyPr>
            <a:normAutofit/>
          </a:bodyPr>
          <a:lstStyle/>
          <a:p>
            <a:r>
              <a:rPr lang="en-US" sz="4800" b="1"/>
              <a:t>Most Affordable Homing in Toronto</a:t>
            </a:r>
            <a:endParaRPr lang="en-US" sz="4800"/>
          </a:p>
        </p:txBody>
      </p:sp>
    </p:spTree>
    <p:extLst>
      <p:ext uri="{BB962C8B-B14F-4D97-AF65-F5344CB8AC3E}">
        <p14:creationId xmlns:p14="http://schemas.microsoft.com/office/powerpoint/2010/main" val="3214587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3E6F98-B53B-471F-98C8-CD13105D763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Mean Housing Price for 2 Bedroom Houses with the Clusters</a:t>
            </a:r>
          </a:p>
        </p:txBody>
      </p:sp>
      <p:sp>
        <p:nvSpPr>
          <p:cNvPr id="18" name="Rectangle 17">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3FF8A1F-B553-4D78-8C9F-56D19DDB12F8}"/>
              </a:ext>
            </a:extLst>
          </p:cNvPr>
          <p:cNvPicPr>
            <a:picLocks noGrp="1"/>
          </p:cNvPicPr>
          <p:nvPr>
            <p:ph idx="1"/>
          </p:nvPr>
        </p:nvPicPr>
        <p:blipFill>
          <a:blip r:embed="rId3"/>
          <a:stretch>
            <a:fillRect/>
          </a:stretch>
        </p:blipFill>
        <p:spPr>
          <a:xfrm>
            <a:off x="5324315" y="1081633"/>
            <a:ext cx="6197668" cy="4694733"/>
          </a:xfrm>
          <a:prstGeom prst="rect">
            <a:avLst/>
          </a:prstGeom>
        </p:spPr>
      </p:pic>
    </p:spTree>
    <p:extLst>
      <p:ext uri="{BB962C8B-B14F-4D97-AF65-F5344CB8AC3E}">
        <p14:creationId xmlns:p14="http://schemas.microsoft.com/office/powerpoint/2010/main" val="1976582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75856-4805-4849-9E8D-E3054911B53F}"/>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dirty="0"/>
              <a:t>Neighborhoods where Pizza Place or Coffee Shops are most Popular</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D6B496-2C7E-41FE-86A7-1F0D8636F106}"/>
              </a:ext>
            </a:extLst>
          </p:cNvPr>
          <p:cNvPicPr/>
          <p:nvPr/>
        </p:nvPicPr>
        <p:blipFill>
          <a:blip r:embed="rId3"/>
          <a:stretch>
            <a:fillRect/>
          </a:stretch>
        </p:blipFill>
        <p:spPr>
          <a:xfrm>
            <a:off x="5324315" y="1081633"/>
            <a:ext cx="6197668" cy="4694733"/>
          </a:xfrm>
          <a:prstGeom prst="rect">
            <a:avLst/>
          </a:prstGeom>
        </p:spPr>
      </p:pic>
    </p:spTree>
    <p:extLst>
      <p:ext uri="{BB962C8B-B14F-4D97-AF65-F5344CB8AC3E}">
        <p14:creationId xmlns:p14="http://schemas.microsoft.com/office/powerpoint/2010/main" val="795930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EF43AA-415A-4CB8-B2E9-62D3DD39BE17}"/>
              </a:ext>
            </a:extLst>
          </p:cNvPr>
          <p:cNvSpPr>
            <a:spLocks noGrp="1"/>
          </p:cNvSpPr>
          <p:nvPr>
            <p:ph type="title"/>
          </p:nvPr>
        </p:nvSpPr>
        <p:spPr>
          <a:xfrm>
            <a:off x="8050305" y="965195"/>
            <a:ext cx="3131671" cy="3140274"/>
          </a:xfrm>
        </p:spPr>
        <p:txBody>
          <a:bodyPr vert="horz" lIns="91440" tIns="45720" rIns="91440" bIns="45720" rtlCol="0" anchor="b">
            <a:normAutofit/>
          </a:bodyPr>
          <a:lstStyle/>
          <a:p>
            <a:pPr algn="l"/>
            <a:r>
              <a:rPr lang="en-US" sz="2800" dirty="0"/>
              <a:t>Lowest House Price (of all 4 House Types) of Cluster 5 where Coffee Shop or Pizza Place is the most popular</a:t>
            </a:r>
          </a:p>
        </p:txBody>
      </p:sp>
      <p:sp>
        <p:nvSpPr>
          <p:cNvPr id="11" name="Rectangle 10">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E44F241-86C6-48F2-8B32-182B189518C0}"/>
              </a:ext>
            </a:extLst>
          </p:cNvPr>
          <p:cNvPicPr>
            <a:picLocks noGrp="1"/>
          </p:cNvPicPr>
          <p:nvPr>
            <p:ph idx="1"/>
          </p:nvPr>
        </p:nvPicPr>
        <p:blipFill>
          <a:blip r:embed="rId3"/>
          <a:stretch>
            <a:fillRect/>
          </a:stretch>
        </p:blipFill>
        <p:spPr>
          <a:xfrm>
            <a:off x="950614" y="965195"/>
            <a:ext cx="6476539" cy="4781641"/>
          </a:xfrm>
          <a:prstGeom prst="rect">
            <a:avLst/>
          </a:prstGeom>
        </p:spPr>
      </p:pic>
    </p:spTree>
    <p:extLst>
      <p:ext uri="{BB962C8B-B14F-4D97-AF65-F5344CB8AC3E}">
        <p14:creationId xmlns:p14="http://schemas.microsoft.com/office/powerpoint/2010/main" val="222016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447F-794C-4FF2-ABAE-343D9F460688}"/>
              </a:ext>
            </a:extLst>
          </p:cNvPr>
          <p:cNvSpPr>
            <a:spLocks noGrp="1"/>
          </p:cNvSpPr>
          <p:nvPr>
            <p:ph type="title"/>
          </p:nvPr>
        </p:nvSpPr>
        <p:spPr>
          <a:xfrm>
            <a:off x="633743" y="609599"/>
            <a:ext cx="3413156" cy="5273675"/>
          </a:xfrm>
        </p:spPr>
        <p:txBody>
          <a:bodyPr>
            <a:normAutofit/>
          </a:bodyPr>
          <a:lstStyle/>
          <a:p>
            <a:r>
              <a:rPr lang="en-US"/>
              <a:t>Conclusion and Future Direction</a:t>
            </a:r>
            <a:endParaRPr lang="en-US" dirty="0"/>
          </a:p>
        </p:txBody>
      </p:sp>
      <p:pic>
        <p:nvPicPr>
          <p:cNvPr id="24"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7C579A80-951C-46E6-AFD8-9ADAE54AF04A}"/>
              </a:ext>
            </a:extLst>
          </p:cNvPr>
          <p:cNvGraphicFramePr>
            <a:graphicFrameLocks noGrp="1"/>
          </p:cNvGraphicFramePr>
          <p:nvPr>
            <p:ph idx="1"/>
            <p:extLst>
              <p:ext uri="{D42A27DB-BD31-4B8C-83A1-F6EECF244321}">
                <p14:modId xmlns:p14="http://schemas.microsoft.com/office/powerpoint/2010/main" val="2181522425"/>
              </p:ext>
            </p:extLst>
          </p:nvPr>
        </p:nvGraphicFramePr>
        <p:xfrm>
          <a:off x="4758612" y="289249"/>
          <a:ext cx="7184572" cy="5906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1112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B3450-63CD-4E5B-A5A2-3E7A392C396F}"/>
              </a:ext>
            </a:extLst>
          </p:cNvPr>
          <p:cNvSpPr>
            <a:spLocks noGrp="1"/>
          </p:cNvSpPr>
          <p:nvPr>
            <p:ph type="title"/>
          </p:nvPr>
        </p:nvSpPr>
        <p:spPr>
          <a:xfrm>
            <a:off x="522514" y="643465"/>
            <a:ext cx="3773920" cy="1370605"/>
          </a:xfrm>
        </p:spPr>
        <p:txBody>
          <a:bodyPr>
            <a:normAutofit/>
          </a:bodyPr>
          <a:lstStyle/>
          <a:p>
            <a:pPr algn="l"/>
            <a:r>
              <a:rPr lang="en-US" sz="3000" dirty="0"/>
              <a:t>History of House Prices in Toronto</a:t>
            </a:r>
          </a:p>
        </p:txBody>
      </p:sp>
      <p:sp>
        <p:nvSpPr>
          <p:cNvPr id="3" name="Content Placeholder 2">
            <a:extLst>
              <a:ext uri="{FF2B5EF4-FFF2-40B4-BE49-F238E27FC236}">
                <a16:creationId xmlns:a16="http://schemas.microsoft.com/office/drawing/2014/main" id="{56128EB4-DFC0-4332-98B5-2A6D34E07EAB}"/>
              </a:ext>
            </a:extLst>
          </p:cNvPr>
          <p:cNvSpPr>
            <a:spLocks noGrp="1"/>
          </p:cNvSpPr>
          <p:nvPr>
            <p:ph idx="1"/>
          </p:nvPr>
        </p:nvSpPr>
        <p:spPr>
          <a:xfrm>
            <a:off x="522514" y="2247153"/>
            <a:ext cx="3749366" cy="3827076"/>
          </a:xfrm>
        </p:spPr>
        <p:txBody>
          <a:bodyPr>
            <a:normAutofit/>
          </a:bodyPr>
          <a:lstStyle/>
          <a:p>
            <a:pPr>
              <a:lnSpc>
                <a:spcPct val="90000"/>
              </a:lnSpc>
            </a:pPr>
            <a:r>
              <a:rPr lang="en-US" sz="1400" dirty="0">
                <a:effectLst/>
              </a:rPr>
              <a:t>Houses don’t come at a cheap price, and it is usually a long-term investment. </a:t>
            </a:r>
          </a:p>
          <a:p>
            <a:pPr lvl="1">
              <a:lnSpc>
                <a:spcPct val="90000"/>
              </a:lnSpc>
            </a:pPr>
            <a:r>
              <a:rPr lang="en-US" sz="1400" dirty="0">
                <a:effectLst/>
              </a:rPr>
              <a:t>The cost of houses in Toronto in 1985 was $109,094. </a:t>
            </a:r>
          </a:p>
          <a:p>
            <a:pPr lvl="1">
              <a:lnSpc>
                <a:spcPct val="90000"/>
              </a:lnSpc>
            </a:pPr>
            <a:r>
              <a:rPr lang="en-US" sz="1400" dirty="0">
                <a:effectLst/>
              </a:rPr>
              <a:t>In 2015, that number rose to $566,696. </a:t>
            </a:r>
          </a:p>
          <a:p>
            <a:pPr lvl="1">
              <a:lnSpc>
                <a:spcPct val="90000"/>
              </a:lnSpc>
            </a:pPr>
            <a:r>
              <a:rPr lang="en-US" sz="1400" dirty="0">
                <a:effectLst/>
              </a:rPr>
              <a:t>In February 2020, the cost of the same house is $852,900, growing a whopping 60% in the past 5 years. </a:t>
            </a:r>
          </a:p>
          <a:p>
            <a:pPr>
              <a:lnSpc>
                <a:spcPct val="90000"/>
              </a:lnSpc>
            </a:pPr>
            <a:r>
              <a:rPr lang="en-US" sz="1400" dirty="0">
                <a:effectLst/>
              </a:rPr>
              <a:t>Selecting the right house is a very important decision and it would be better if the person lives in the neighborhood where whatever they want is at their disposal and the price of his house is affordable. </a:t>
            </a:r>
          </a:p>
          <a:p>
            <a:pPr>
              <a:lnSpc>
                <a:spcPct val="90000"/>
              </a:lnSpc>
            </a:pPr>
            <a:endParaRPr lang="en-US" sz="1300" dirty="0"/>
          </a:p>
        </p:txBody>
      </p:sp>
      <p:pic>
        <p:nvPicPr>
          <p:cNvPr id="4" name="Picture 3">
            <a:extLst>
              <a:ext uri="{FF2B5EF4-FFF2-40B4-BE49-F238E27FC236}">
                <a16:creationId xmlns:a16="http://schemas.microsoft.com/office/drawing/2014/main" id="{51DE81F3-6789-471D-9ED8-CC29E27DF041}"/>
              </a:ext>
            </a:extLst>
          </p:cNvPr>
          <p:cNvPicPr>
            <a:picLocks noChangeAspect="1"/>
          </p:cNvPicPr>
          <p:nvPr/>
        </p:nvPicPr>
        <p:blipFill>
          <a:blip r:embed="rId3"/>
          <a:stretch>
            <a:fillRect/>
          </a:stretch>
        </p:blipFill>
        <p:spPr>
          <a:xfrm>
            <a:off x="4915348" y="812803"/>
            <a:ext cx="6633184" cy="4809058"/>
          </a:xfrm>
          <a:prstGeom prst="rect">
            <a:avLst/>
          </a:prstGeom>
        </p:spPr>
      </p:pic>
    </p:spTree>
    <p:extLst>
      <p:ext uri="{BB962C8B-B14F-4D97-AF65-F5344CB8AC3E}">
        <p14:creationId xmlns:p14="http://schemas.microsoft.com/office/powerpoint/2010/main" val="201909881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C5CAC-185D-42BA-8282-103CA0F3ED92}"/>
              </a:ext>
            </a:extLst>
          </p:cNvPr>
          <p:cNvSpPr>
            <a:spLocks noGrp="1"/>
          </p:cNvSpPr>
          <p:nvPr>
            <p:ph type="title"/>
          </p:nvPr>
        </p:nvSpPr>
        <p:spPr>
          <a:xfrm>
            <a:off x="913796" y="643465"/>
            <a:ext cx="3382638" cy="1370605"/>
          </a:xfrm>
        </p:spPr>
        <p:txBody>
          <a:bodyPr>
            <a:normAutofit/>
          </a:bodyPr>
          <a:lstStyle/>
          <a:p>
            <a:pPr algn="l"/>
            <a:r>
              <a:rPr lang="en-US" sz="3000" dirty="0"/>
              <a:t>Problem</a:t>
            </a:r>
          </a:p>
        </p:txBody>
      </p:sp>
      <p:sp>
        <p:nvSpPr>
          <p:cNvPr id="3" name="Content Placeholder 2">
            <a:extLst>
              <a:ext uri="{FF2B5EF4-FFF2-40B4-BE49-F238E27FC236}">
                <a16:creationId xmlns:a16="http://schemas.microsoft.com/office/drawing/2014/main" id="{A37F4F6C-CFB0-45F6-B78E-19F1AB2D2133}"/>
              </a:ext>
            </a:extLst>
          </p:cNvPr>
          <p:cNvSpPr>
            <a:spLocks noGrp="1"/>
          </p:cNvSpPr>
          <p:nvPr>
            <p:ph idx="1"/>
          </p:nvPr>
        </p:nvSpPr>
        <p:spPr>
          <a:xfrm>
            <a:off x="913796" y="2247153"/>
            <a:ext cx="3358084" cy="3544046"/>
          </a:xfrm>
        </p:spPr>
        <p:txBody>
          <a:bodyPr>
            <a:normAutofit/>
          </a:bodyPr>
          <a:lstStyle/>
          <a:p>
            <a:r>
              <a:rPr lang="en-US" sz="1800" dirty="0">
                <a:effectLst/>
              </a:rPr>
              <a:t>Categorize the neighborhoods based on the venues and services around it and choose the best neighborhood according to the affordability of the houses and the venues available around it.</a:t>
            </a:r>
          </a:p>
          <a:p>
            <a:endParaRPr lang="en-US" sz="1800" dirty="0"/>
          </a:p>
        </p:txBody>
      </p:sp>
      <p:pic>
        <p:nvPicPr>
          <p:cNvPr id="7" name="Graphic 6" descr="Suburban scene">
            <a:extLst>
              <a:ext uri="{FF2B5EF4-FFF2-40B4-BE49-F238E27FC236}">
                <a16:creationId xmlns:a16="http://schemas.microsoft.com/office/drawing/2014/main" id="{216BD83D-CC13-44B9-8A7B-960A3AF6CE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8073" y="643466"/>
            <a:ext cx="5147733" cy="5147733"/>
          </a:xfrm>
          <a:prstGeom prst="rect">
            <a:avLst/>
          </a:prstGeom>
        </p:spPr>
      </p:pic>
    </p:spTree>
    <p:extLst>
      <p:ext uri="{BB962C8B-B14F-4D97-AF65-F5344CB8AC3E}">
        <p14:creationId xmlns:p14="http://schemas.microsoft.com/office/powerpoint/2010/main" val="1071400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C6FD-C083-46CE-AC4E-87CE15DBD95D}"/>
              </a:ext>
            </a:extLst>
          </p:cNvPr>
          <p:cNvSpPr>
            <a:spLocks noGrp="1"/>
          </p:cNvSpPr>
          <p:nvPr>
            <p:ph type="title"/>
          </p:nvPr>
        </p:nvSpPr>
        <p:spPr/>
        <p:txBody>
          <a:bodyPr/>
          <a:lstStyle/>
          <a:p>
            <a:r>
              <a:rPr lang="en-US" dirty="0"/>
              <a:t>Data Acquisition and Cleaning</a:t>
            </a:r>
          </a:p>
        </p:txBody>
      </p:sp>
      <p:sp>
        <p:nvSpPr>
          <p:cNvPr id="3" name="Content Placeholder 2">
            <a:extLst>
              <a:ext uri="{FF2B5EF4-FFF2-40B4-BE49-F238E27FC236}">
                <a16:creationId xmlns:a16="http://schemas.microsoft.com/office/drawing/2014/main" id="{65DF1BFC-F8C1-4581-81D8-9897D0AA3D92}"/>
              </a:ext>
            </a:extLst>
          </p:cNvPr>
          <p:cNvSpPr>
            <a:spLocks noGrp="1"/>
          </p:cNvSpPr>
          <p:nvPr>
            <p:ph idx="1"/>
          </p:nvPr>
        </p:nvSpPr>
        <p:spPr/>
        <p:txBody>
          <a:bodyPr>
            <a:normAutofit lnSpcReduction="10000"/>
          </a:bodyPr>
          <a:lstStyle/>
          <a:p>
            <a:r>
              <a:rPr lang="en-US" dirty="0">
                <a:effectLst/>
              </a:rPr>
              <a:t>The housing price of the neighborhoods (HOUSES) in Toronto were obtained from </a:t>
            </a:r>
            <a:r>
              <a:rPr lang="en-US" u="sng" dirty="0">
                <a:effectLst/>
                <a:hlinkClick r:id="rId2"/>
              </a:rPr>
              <a:t>here</a:t>
            </a:r>
            <a:endParaRPr lang="en-US" dirty="0">
              <a:effectLst/>
            </a:endParaRPr>
          </a:p>
          <a:p>
            <a:r>
              <a:rPr lang="en-US" dirty="0">
                <a:effectLst/>
              </a:rPr>
              <a:t>The coordinates of the neighborhoods (LOCATION) in Toronto were obtained from </a:t>
            </a:r>
            <a:r>
              <a:rPr lang="en-US" u="sng" dirty="0">
                <a:effectLst/>
                <a:hlinkClick r:id="rId3"/>
              </a:rPr>
              <a:t>here</a:t>
            </a:r>
            <a:r>
              <a:rPr lang="en-US" dirty="0">
                <a:effectLst/>
              </a:rPr>
              <a:t>. </a:t>
            </a:r>
          </a:p>
          <a:p>
            <a:r>
              <a:rPr lang="en-US" dirty="0">
                <a:effectLst/>
              </a:rPr>
              <a:t>Foursquare was used to get the data of the venues in the neighborhoods.</a:t>
            </a:r>
          </a:p>
          <a:p>
            <a:r>
              <a:rPr lang="en-US" dirty="0">
                <a:effectLst/>
              </a:rPr>
              <a:t>In total, there were 542 house price values in 140 Neighborhoods</a:t>
            </a:r>
          </a:p>
          <a:p>
            <a:r>
              <a:rPr lang="en-US" dirty="0">
                <a:effectLst/>
              </a:rPr>
              <a:t>8957 Venues and 353 Venue Categories were found across 140 Neighborhoods according to Foursquare</a:t>
            </a:r>
          </a:p>
          <a:p>
            <a:endParaRPr lang="en-US" dirty="0"/>
          </a:p>
        </p:txBody>
      </p:sp>
    </p:spTree>
    <p:extLst>
      <p:ext uri="{BB962C8B-B14F-4D97-AF65-F5344CB8AC3E}">
        <p14:creationId xmlns:p14="http://schemas.microsoft.com/office/powerpoint/2010/main" val="1282367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F5952-327A-4AC8-A09B-B3BAEBF8D44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Total Number of Venues in Each Category</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EE904A2-9B9E-40ED-A278-6FD8704BAD88}"/>
              </a:ext>
            </a:extLst>
          </p:cNvPr>
          <p:cNvPicPr>
            <a:picLocks noGrp="1"/>
          </p:cNvPicPr>
          <p:nvPr>
            <p:ph idx="1"/>
          </p:nvPr>
        </p:nvPicPr>
        <p:blipFill rotWithShape="1">
          <a:blip r:embed="rId3"/>
          <a:srcRect b="1283"/>
          <a:stretch/>
        </p:blipFill>
        <p:spPr bwMode="auto">
          <a:xfrm>
            <a:off x="5408855" y="609600"/>
            <a:ext cx="6028587" cy="56388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29199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5E940-9152-4DB7-9514-95515B6179DE}"/>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Venue Categories in each Neighborhood</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FC8809D-73C7-4EDB-BEC6-E98FBEB19B38}"/>
              </a:ext>
            </a:extLst>
          </p:cNvPr>
          <p:cNvPicPr>
            <a:picLocks noGrp="1"/>
          </p:cNvPicPr>
          <p:nvPr>
            <p:ph idx="1"/>
          </p:nvPr>
        </p:nvPicPr>
        <p:blipFill rotWithShape="1">
          <a:blip r:embed="rId3"/>
          <a:srcRect l="3399" r="4106"/>
          <a:stretch/>
        </p:blipFill>
        <p:spPr bwMode="auto">
          <a:xfrm>
            <a:off x="5919658" y="609600"/>
            <a:ext cx="5006982" cy="563880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623094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D95E1-9F83-46AE-8105-64322052D1D2}"/>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a:t>Distribution of the categories in the Neighborhoods</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CB8D633-E364-4295-8E15-B6B547C19F21}"/>
              </a:ext>
            </a:extLst>
          </p:cNvPr>
          <p:cNvPicPr>
            <a:picLocks noGrp="1"/>
          </p:cNvPicPr>
          <p:nvPr>
            <p:ph idx="1"/>
          </p:nvPr>
        </p:nvPicPr>
        <p:blipFill>
          <a:blip r:embed="rId3"/>
          <a:stretch>
            <a:fillRect/>
          </a:stretch>
        </p:blipFill>
        <p:spPr>
          <a:xfrm>
            <a:off x="5324315" y="1376023"/>
            <a:ext cx="6197668" cy="4105954"/>
          </a:xfrm>
          <a:prstGeom prst="rect">
            <a:avLst/>
          </a:prstGeom>
        </p:spPr>
      </p:pic>
    </p:spTree>
    <p:extLst>
      <p:ext uri="{BB962C8B-B14F-4D97-AF65-F5344CB8AC3E}">
        <p14:creationId xmlns:p14="http://schemas.microsoft.com/office/powerpoint/2010/main" val="1702673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26EEF-7192-4240-A67D-863333A34B7F}"/>
              </a:ext>
            </a:extLst>
          </p:cNvPr>
          <p:cNvSpPr>
            <a:spLocks noGrp="1"/>
          </p:cNvSpPr>
          <p:nvPr>
            <p:ph type="title"/>
          </p:nvPr>
        </p:nvSpPr>
        <p:spPr>
          <a:xfrm>
            <a:off x="1370693" y="4435229"/>
            <a:ext cx="9440034" cy="1059644"/>
          </a:xfrm>
        </p:spPr>
        <p:txBody>
          <a:bodyPr vert="horz" lIns="91440" tIns="45720" rIns="91440" bIns="45720" rtlCol="0" anchor="b">
            <a:normAutofit/>
          </a:bodyPr>
          <a:lstStyle/>
          <a:p>
            <a:r>
              <a:rPr lang="en-US" sz="4100"/>
              <a:t>Clustering: Finding the optimum K value</a:t>
            </a:r>
          </a:p>
        </p:txBody>
      </p:sp>
      <p:pic>
        <p:nvPicPr>
          <p:cNvPr id="20" name="Picture 19">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4" name="Content Placeholder 3">
            <a:extLst>
              <a:ext uri="{FF2B5EF4-FFF2-40B4-BE49-F238E27FC236}">
                <a16:creationId xmlns:a16="http://schemas.microsoft.com/office/drawing/2014/main" id="{CC747B55-6B58-46F8-824C-31B6B7333F12}"/>
              </a:ext>
            </a:extLst>
          </p:cNvPr>
          <p:cNvPicPr>
            <a:picLocks noGrp="1"/>
          </p:cNvPicPr>
          <p:nvPr>
            <p:ph idx="1"/>
          </p:nvPr>
        </p:nvPicPr>
        <p:blipFill rotWithShape="1">
          <a:blip r:embed="rId4">
            <a:extLst>
              <a:ext uri="{28A0092B-C50C-407E-A947-70E740481C1C}">
                <a14:useLocalDpi xmlns:a14="http://schemas.microsoft.com/office/drawing/2010/main" val="0"/>
              </a:ext>
            </a:extLst>
          </a:blip>
          <a:srcRect r="3459" b="3"/>
          <a:stretch/>
        </p:blipFill>
        <p:spPr bwMode="auto">
          <a:xfrm>
            <a:off x="1169349" y="719469"/>
            <a:ext cx="4765785" cy="3472838"/>
          </a:xfrm>
          <a:prstGeom prst="rect">
            <a:avLst/>
          </a:prstGeom>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3BFBD8B-DA9A-4CED-88A9-D949BCF4E5C8}"/>
              </a:ext>
            </a:extLst>
          </p:cNvPr>
          <p:cNvPicPr/>
          <p:nvPr/>
        </p:nvPicPr>
        <p:blipFill rotWithShape="1">
          <a:blip r:embed="rId5"/>
          <a:srcRect r="4" b="54"/>
          <a:stretch/>
        </p:blipFill>
        <p:spPr>
          <a:xfrm>
            <a:off x="6256867" y="725238"/>
            <a:ext cx="4757828" cy="3465210"/>
          </a:xfrm>
          <a:prstGeom prst="rect">
            <a:avLst/>
          </a:prstGeom>
        </p:spPr>
      </p:pic>
    </p:spTree>
    <p:extLst>
      <p:ext uri="{BB962C8B-B14F-4D97-AF65-F5344CB8AC3E}">
        <p14:creationId xmlns:p14="http://schemas.microsoft.com/office/powerpoint/2010/main" val="20485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6C05D-CF5E-4266-8817-FE8D08AF932E}"/>
              </a:ext>
            </a:extLst>
          </p:cNvPr>
          <p:cNvSpPr>
            <a:spLocks noGrp="1"/>
          </p:cNvSpPr>
          <p:nvPr>
            <p:ph type="title"/>
          </p:nvPr>
        </p:nvSpPr>
        <p:spPr>
          <a:xfrm>
            <a:off x="1375982" y="4704296"/>
            <a:ext cx="9440034" cy="1088336"/>
          </a:xfrm>
        </p:spPr>
        <p:txBody>
          <a:bodyPr vert="horz" lIns="91440" tIns="45720" rIns="91440" bIns="45720" rtlCol="0" anchor="b">
            <a:normAutofit fontScale="90000"/>
          </a:bodyPr>
          <a:lstStyle/>
          <a:p>
            <a:r>
              <a:rPr lang="en-US" sz="4100" dirty="0"/>
              <a:t>Clustering: Map of Toronto with 3 different K values</a:t>
            </a:r>
          </a:p>
        </p:txBody>
      </p:sp>
      <p:pic>
        <p:nvPicPr>
          <p:cNvPr id="16" name="Picture 15">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4" name="Picture 3">
            <a:extLst>
              <a:ext uri="{FF2B5EF4-FFF2-40B4-BE49-F238E27FC236}">
                <a16:creationId xmlns:a16="http://schemas.microsoft.com/office/drawing/2014/main" id="{EBD331D1-D1A5-4E4E-96B6-9F4FEC483749}"/>
              </a:ext>
            </a:extLst>
          </p:cNvPr>
          <p:cNvPicPr/>
          <p:nvPr/>
        </p:nvPicPr>
        <p:blipFill>
          <a:blip r:embed="rId4"/>
          <a:stretch>
            <a:fillRect/>
          </a:stretch>
        </p:blipFill>
        <p:spPr>
          <a:xfrm>
            <a:off x="643468" y="935675"/>
            <a:ext cx="3420532" cy="2719322"/>
          </a:xfrm>
          <a:prstGeom prst="rect">
            <a:avLst/>
          </a:prstGeom>
        </p:spPr>
      </p:pic>
      <p:cxnSp>
        <p:nvCxnSpPr>
          <p:cNvPr id="18" name="Straight Connector 17">
            <a:extLst>
              <a:ext uri="{FF2B5EF4-FFF2-40B4-BE49-F238E27FC236}">
                <a16:creationId xmlns:a16="http://schemas.microsoft.com/office/drawing/2014/main" id="{192F957B-2C9F-4CC8-A7D1-A31731B5F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29179"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192380B-7AB3-43D4-B472-D3F0A8F41F53}"/>
              </a:ext>
            </a:extLst>
          </p:cNvPr>
          <p:cNvPicPr/>
          <p:nvPr/>
        </p:nvPicPr>
        <p:blipFill>
          <a:blip r:embed="rId5"/>
          <a:stretch>
            <a:fillRect/>
          </a:stretch>
        </p:blipFill>
        <p:spPr>
          <a:xfrm>
            <a:off x="4394357" y="934023"/>
            <a:ext cx="3403285" cy="2722627"/>
          </a:xfrm>
          <a:prstGeom prst="rect">
            <a:avLst/>
          </a:prstGeom>
        </p:spPr>
      </p:pic>
      <p:cxnSp>
        <p:nvCxnSpPr>
          <p:cNvPr id="20" name="Straight Connector 19">
            <a:extLst>
              <a:ext uri="{FF2B5EF4-FFF2-40B4-BE49-F238E27FC236}">
                <a16:creationId xmlns:a16="http://schemas.microsoft.com/office/drawing/2014/main" id="{9F50CB42-2459-4324-95ED-6936C45646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62820" y="160953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EC27FDC-C705-48AD-803E-AA52AB561F81}"/>
              </a:ext>
            </a:extLst>
          </p:cNvPr>
          <p:cNvPicPr/>
          <p:nvPr/>
        </p:nvPicPr>
        <p:blipFill>
          <a:blip r:embed="rId6"/>
          <a:stretch>
            <a:fillRect/>
          </a:stretch>
        </p:blipFill>
        <p:spPr>
          <a:xfrm>
            <a:off x="8127999" y="961329"/>
            <a:ext cx="3420533" cy="2668015"/>
          </a:xfrm>
          <a:prstGeom prst="rect">
            <a:avLst/>
          </a:prstGeom>
        </p:spPr>
      </p:pic>
      <p:sp>
        <p:nvSpPr>
          <p:cNvPr id="7" name="TextBox 6">
            <a:extLst>
              <a:ext uri="{FF2B5EF4-FFF2-40B4-BE49-F238E27FC236}">
                <a16:creationId xmlns:a16="http://schemas.microsoft.com/office/drawing/2014/main" id="{7A9C8453-BA5A-4EAA-AC61-729652381174}"/>
              </a:ext>
            </a:extLst>
          </p:cNvPr>
          <p:cNvSpPr txBox="1"/>
          <p:nvPr/>
        </p:nvSpPr>
        <p:spPr>
          <a:xfrm>
            <a:off x="643468" y="3383065"/>
            <a:ext cx="3420532" cy="271932"/>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300">
                <a:solidFill>
                  <a:srgbClr val="FFFFFF"/>
                </a:solidFill>
              </a:rPr>
              <a:t>K = 3</a:t>
            </a:r>
          </a:p>
        </p:txBody>
      </p:sp>
      <p:sp>
        <p:nvSpPr>
          <p:cNvPr id="8" name="TextBox 7">
            <a:extLst>
              <a:ext uri="{FF2B5EF4-FFF2-40B4-BE49-F238E27FC236}">
                <a16:creationId xmlns:a16="http://schemas.microsoft.com/office/drawing/2014/main" id="{2CCCBB20-A089-4195-A4E7-48301E5EEC18}"/>
              </a:ext>
            </a:extLst>
          </p:cNvPr>
          <p:cNvSpPr txBox="1"/>
          <p:nvPr/>
        </p:nvSpPr>
        <p:spPr>
          <a:xfrm>
            <a:off x="4394357" y="3384388"/>
            <a:ext cx="3403285" cy="272262"/>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300">
                <a:solidFill>
                  <a:srgbClr val="FFFFFF"/>
                </a:solidFill>
              </a:rPr>
              <a:t>K = 5</a:t>
            </a:r>
          </a:p>
        </p:txBody>
      </p:sp>
      <p:sp>
        <p:nvSpPr>
          <p:cNvPr id="9" name="TextBox 8">
            <a:extLst>
              <a:ext uri="{FF2B5EF4-FFF2-40B4-BE49-F238E27FC236}">
                <a16:creationId xmlns:a16="http://schemas.microsoft.com/office/drawing/2014/main" id="{364BC228-8B4B-408E-9D61-1936E2678B8D}"/>
              </a:ext>
            </a:extLst>
          </p:cNvPr>
          <p:cNvSpPr txBox="1"/>
          <p:nvPr/>
        </p:nvSpPr>
        <p:spPr>
          <a:xfrm>
            <a:off x="8127999" y="3362543"/>
            <a:ext cx="3420533" cy="266801"/>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200">
                <a:solidFill>
                  <a:srgbClr val="FFFFFF"/>
                </a:solidFill>
              </a:rPr>
              <a:t>K = 6</a:t>
            </a:r>
          </a:p>
        </p:txBody>
      </p:sp>
    </p:spTree>
    <p:extLst>
      <p:ext uri="{BB962C8B-B14F-4D97-AF65-F5344CB8AC3E}">
        <p14:creationId xmlns:p14="http://schemas.microsoft.com/office/powerpoint/2010/main" val="26131338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RightStep">
      <a:dk1>
        <a:srgbClr val="000000"/>
      </a:dk1>
      <a:lt1>
        <a:srgbClr val="FFFFFF"/>
      </a:lt1>
      <a:dk2>
        <a:srgbClr val="412D24"/>
      </a:dk2>
      <a:lt2>
        <a:srgbClr val="E2E8E5"/>
      </a:lt2>
      <a:accent1>
        <a:srgbClr val="E577B2"/>
      </a:accent1>
      <a:accent2>
        <a:srgbClr val="E05969"/>
      </a:accent2>
      <a:accent3>
        <a:srgbClr val="E38E6A"/>
      </a:accent3>
      <a:accent4>
        <a:srgbClr val="C29F48"/>
      </a:accent4>
      <a:accent5>
        <a:srgbClr val="9EA857"/>
      </a:accent5>
      <a:accent6>
        <a:srgbClr val="77B247"/>
      </a:accent6>
      <a:hlink>
        <a:srgbClr val="558D6F"/>
      </a:hlink>
      <a:folHlink>
        <a:srgbClr val="7F7F7F"/>
      </a:folHlink>
    </a:clrScheme>
    <a:fontScheme name="Slate">
      <a:majorFont>
        <a:latin typeface="Bodoni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TotalTime>
  <Words>404</Words>
  <Application>Microsoft Office PowerPoint</Application>
  <PresentationFormat>Widescreen</PresentationFormat>
  <Paragraphs>34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Bodoni MT</vt:lpstr>
      <vt:lpstr>Goudy Old Style</vt:lpstr>
      <vt:lpstr>Wingdings 2</vt:lpstr>
      <vt:lpstr>SlateVTI</vt:lpstr>
      <vt:lpstr>Most Affordable Homing in Toronto</vt:lpstr>
      <vt:lpstr>History of House Prices in Toronto</vt:lpstr>
      <vt:lpstr>Problem</vt:lpstr>
      <vt:lpstr>Data Acquisition and Cleaning</vt:lpstr>
      <vt:lpstr>Total Number of Venues in Each Category</vt:lpstr>
      <vt:lpstr>Venue Categories in each Neighborhood</vt:lpstr>
      <vt:lpstr>Distribution of the categories in the Neighborhoods</vt:lpstr>
      <vt:lpstr>Clustering: Finding the optimum K value</vt:lpstr>
      <vt:lpstr>Clustering: Map of Toronto with 3 different K values</vt:lpstr>
      <vt:lpstr>Mean Housing Price for 2 Bedroom Houses with the Clusters</vt:lpstr>
      <vt:lpstr>Neighborhoods where Pizza Place or Coffee Shops are most Popular</vt:lpstr>
      <vt:lpstr>Lowest House Price (of all 4 House Types) of Cluster 5 where Coffee Shop or Pizza Place is the most popular</vt:lpstr>
      <vt:lpstr>Conclusion and Future Direction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Most Affordable Homing in Toronto</dc:title>
  <dc:creator>Dhruv Jain</dc:creator>
  <cp:lastModifiedBy>Dhruv Jain</cp:lastModifiedBy>
  <cp:revision>2</cp:revision>
  <dcterms:created xsi:type="dcterms:W3CDTF">2020-04-13T09:35:03Z</dcterms:created>
  <dcterms:modified xsi:type="dcterms:W3CDTF">2020-04-13T09:36:08Z</dcterms:modified>
</cp:coreProperties>
</file>